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95" r:id="rId3"/>
    <p:sldId id="494" r:id="rId4"/>
    <p:sldId id="488" r:id="rId5"/>
    <p:sldId id="486" r:id="rId6"/>
    <p:sldId id="496" r:id="rId7"/>
    <p:sldId id="489" r:id="rId8"/>
    <p:sldId id="491" r:id="rId9"/>
    <p:sldId id="49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2E7DEF-4204-4E28-B866-302B10B05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7E47F79-9258-4D11-9E4E-28BE3AF94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0F9F29-D645-4456-A603-3B90386F9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85D2B2-5188-42E1-9203-DF5A208C3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10538C-8AD1-4A8B-97CC-5F48C452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484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7D31DF-03DB-417F-B23E-C6DBE263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32999B-603E-46E1-8804-87AD5228F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F2CE82-6D39-4B8D-9C1A-4B84F372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1FEAA7-5C8D-43D5-96C4-2ABEE55F6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C49BAC-0E0E-4A53-A811-FE87B669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467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71B801A-40BF-4B41-B8BB-C9CB0B6A0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595954B-B9E6-4196-A614-B86AC7679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431605-B0EF-4B7D-AD97-EE8CAE287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B6E553-C33A-4D08-B4C5-6ECEFD338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811BE7-3CB4-4E24-B7D8-B76EC332C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110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53DD2B-CBEC-44AF-85C8-0C78B0EBD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EDD398-B557-46DE-9F62-0C948AF4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642748-A622-4C3C-A101-EDD72F12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53B0CD-03BE-4916-A42C-1D896D0E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97F41A-DA1B-461C-86D5-9C70BDD2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54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664923-B3D2-41BB-A353-703253466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AACF6E7-F62F-479E-9368-760DD76A8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4F1E9D-4DFE-46F7-AE57-DFE9BF240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3FD146-64EC-4F51-BAB3-A15E6A78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85F334-EDED-4A56-BCD8-5ABAB311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459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0A4535-27DB-4294-891C-E536027BD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EA8E1E-DF8C-4742-87D4-29842F97B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053227-FFC1-4E2F-8FDD-7EFF46FAE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C4BEB7-EA67-4377-87CF-B152C8B1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5C1AB7-6C86-4750-A3E4-ABB2430D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72C985-0817-46DF-BED6-B91DBD3DB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017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80C29B-1278-4326-A0BC-3FEEBDE8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385DF7F-4CDD-4D8E-AA66-B279C2712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5143CE1-0173-49FD-9D52-853399E36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4056397-383C-4FAE-BAAD-C82C345E7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F72364F-8224-4682-B0AF-91820FE7B9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AAEB9FD-EA46-4CC1-A918-64E01FCE0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790CA57-F271-4C21-A252-F26190251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73B7F3A-0B33-4149-AB6A-6B2BF113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158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39219-4052-404D-879C-A0E40DA5E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BEF4224-BC18-454D-B50C-3BB7D7A82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950590-A78B-4338-AC1C-635D56CD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7022BC8-6C6B-4758-BCE5-A216BFF2E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263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203CFD5-77D4-47F1-8698-41C094124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E925730-51B8-430C-B0A0-37FAD47F0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9037AE6-F62B-42DA-87E3-6DB62C035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769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65E4B-24A0-4B21-B2FC-2CD80104D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BBCB68-892E-46F9-9CAD-63ED24994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4742EFB-443D-4209-8C08-4C9E4E191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7E8D62D-A3BA-4079-8AEC-2539F7D82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FD964A0-E3A1-4647-B67F-79200C09D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BEC3264-54AF-47F5-8BAB-819093053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059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FFBD19-E52A-4CBB-B0B9-D7B1511E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1EFA6BA-8FD0-4AFD-A3D9-8D651605DF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CFF910-8815-416C-8EA3-D83F87433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A8A4FA-7E1D-44B7-B6A5-04935E31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7405FC4-3D1B-4053-9CDA-89147DD3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87AB34B-A2AD-44BB-A08A-CED542C7C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36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6FBB8DC-E7D5-4095-9983-A17295480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758AF0-F7B2-4C76-9195-6E6132ABB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235ADB-A6E3-4A58-A88B-BE8A132967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9F9D9-CBFC-4806-BE54-257CB27822CA}" type="datetimeFigureOut">
              <a:rPr lang="sv-SE" smtClean="0"/>
              <a:t>2022-01-15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D50455-A630-4ACC-8CA8-EBB5367BE3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5861AA-6401-4BA6-BD52-DBCA2E696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E019C-5D15-46A4-862F-25F922721A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984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ubrik 2">
            <a:extLst>
              <a:ext uri="{FF2B5EF4-FFF2-40B4-BE49-F238E27FC236}">
                <a16:creationId xmlns:a16="http://schemas.microsoft.com/office/drawing/2014/main" id="{2BC57619-622C-42B0-966C-4D1DBEC65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09875" y="2631666"/>
            <a:ext cx="6210300" cy="1594668"/>
          </a:xfrm>
        </p:spPr>
        <p:txBody>
          <a:bodyPr>
            <a:normAutofit fontScale="90000"/>
          </a:bodyPr>
          <a:lstStyle/>
          <a:p>
            <a:pPr algn="ctr"/>
            <a:r>
              <a:rPr lang="sv-SE" altLang="sv-SE" sz="2800" b="1" dirty="0">
                <a:latin typeface="Arial" panose="020B0604020202020204" pitchFamily="34" charset="0"/>
                <a:cs typeface="Arial" panose="020B0604020202020204" pitchFamily="34" charset="0"/>
              </a:rPr>
              <a:t>Strokeprofylax med </a:t>
            </a:r>
            <a:r>
              <a:rPr lang="sv-SE" altLang="sv-SE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Apixaban</a:t>
            </a:r>
            <a:r>
              <a:rPr lang="sv-SE" altLang="sv-SE" sz="2800" b="1" dirty="0">
                <a:latin typeface="Arial" panose="020B0604020202020204" pitchFamily="34" charset="0"/>
                <a:cs typeface="Arial" panose="020B0604020202020204" pitchFamily="34" charset="0"/>
              </a:rPr>
              <a:t> hos CKD 5-patienter med förmaksflimmer (SACK) </a:t>
            </a:r>
            <a:br>
              <a:rPr lang="sv-SE" altLang="sv-S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v-SE" altLang="sv-S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altLang="sv-SE" sz="2800" dirty="0">
                <a:latin typeface="Arial" panose="020B0604020202020204" pitchFamily="34" charset="0"/>
                <a:cs typeface="Arial" panose="020B0604020202020204" pitchFamily="34" charset="0"/>
              </a:rPr>
              <a:t>- en studie via Svensk Njurmedicinsk Förenings Forskningsnätverk (</a:t>
            </a:r>
            <a:r>
              <a:rPr lang="sv-SE" altLang="sv-SE" sz="2800" dirty="0" err="1">
                <a:latin typeface="Arial" panose="020B0604020202020204" pitchFamily="34" charset="0"/>
                <a:cs typeface="Arial" panose="020B0604020202020204" pitchFamily="34" charset="0"/>
              </a:rPr>
              <a:t>SNFFo</a:t>
            </a:r>
            <a:r>
              <a:rPr lang="sv-SE" altLang="sv-SE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sv-SE" altLang="sv-SE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alt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EF6FD3-F832-48F8-80F5-DD1A3B8E3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1130300"/>
            <a:ext cx="10515600" cy="4351338"/>
          </a:xfrm>
        </p:spPr>
        <p:txBody>
          <a:bodyPr/>
          <a:lstStyle/>
          <a:p>
            <a:r>
              <a:rPr lang="sv-SE" dirty="0"/>
              <a:t>Studien är kvalitetsgranskad och beviljad maximalt bidragsstöd från Vetenskapsrådet (Klinisk Behandlingsforskning)</a:t>
            </a:r>
          </a:p>
          <a:p>
            <a:r>
              <a:rPr lang="sv-SE" dirty="0"/>
              <a:t>Samarbete mellan Sveriges Njurmedicinska kliniker, Uppsala Clinical Research Center (UCR), samt Njurmedicinska forskare i Finland, Norge, Island och Polen</a:t>
            </a:r>
          </a:p>
          <a:p>
            <a:r>
              <a:rPr lang="sv-SE" dirty="0"/>
              <a:t>Studien kommer att bedrivas som en pragmatisk registerrandomiserad klinisk prövning (R-RCT)</a:t>
            </a:r>
          </a:p>
          <a:p>
            <a:r>
              <a:rPr lang="sv-SE" dirty="0"/>
              <a:t>Planerad studiestart i november 2022</a:t>
            </a:r>
          </a:p>
        </p:txBody>
      </p:sp>
    </p:spTree>
    <p:extLst>
      <p:ext uri="{BB962C8B-B14F-4D97-AF65-F5344CB8AC3E}">
        <p14:creationId xmlns:p14="http://schemas.microsoft.com/office/powerpoint/2010/main" val="122966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ubrik 3">
            <a:extLst>
              <a:ext uri="{FF2B5EF4-FFF2-40B4-BE49-F238E27FC236}">
                <a16:creationId xmlns:a16="http://schemas.microsoft.com/office/drawing/2014/main" id="{37774C1A-F32D-4517-9E26-80813A5A7B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sz="2800">
                <a:latin typeface="Arial" panose="020B0604020202020204" pitchFamily="34" charset="0"/>
                <a:cs typeface="Arial" panose="020B0604020202020204" pitchFamily="34" charset="0"/>
              </a:rPr>
              <a:t>Varför jämföra Apixaban mot ingen antikoagulantiabehandling i SACK? </a:t>
            </a:r>
          </a:p>
        </p:txBody>
      </p:sp>
      <p:sp>
        <p:nvSpPr>
          <p:cNvPr id="11266" name="Platshållare för innehåll 4">
            <a:extLst>
              <a:ext uri="{FF2B5EF4-FFF2-40B4-BE49-F238E27FC236}">
                <a16:creationId xmlns:a16="http://schemas.microsoft.com/office/drawing/2014/main" id="{094B1CB2-1B2F-4362-9F4D-4C25EDE40F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Ju sämre njurfunktion, desto större blödningsrisk (och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calcifylaxirisk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) med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Ingen studie har visat att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förebygger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ischemisk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stroke hos personer med CKD 5 eller dialys</a:t>
            </a:r>
          </a:p>
          <a:p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Flera metaanalyser visar att strokerisken hos dialyspatienter med förmaksflimmer inte minskar men att blödningsrisken ökar med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Studier av både säkerhet och effektivitet av NOAK för patienter med CKD 5 med eller utan dialys saknas helt i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jämföresle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med ingen behandling</a:t>
            </a:r>
          </a:p>
          <a:p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Observationsstudier (CKD 5) och subanalyser av prövningar (CKD 3-4) talar för färre blödningar med NOAK jämfört med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. Skyddseffekten av NOAK har talat för samma effekt som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i CKD 3-4 men oklara data för CKD 5. </a:t>
            </a:r>
          </a:p>
          <a:p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Hemodialys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patienter som fick reducerad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Rivaroxabandos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vs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hade färre kardiovaskulära händelser och stora blödningar i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prospektiv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studie  (VALKYRIE; de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Vriese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et al JASN 2021)</a:t>
            </a:r>
          </a:p>
          <a:p>
            <a:endParaRPr lang="sv-SE" alt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Platshållare för text 1">
            <a:extLst>
              <a:ext uri="{FF2B5EF4-FFF2-40B4-BE49-F238E27FC236}">
                <a16:creationId xmlns:a16="http://schemas.microsoft.com/office/drawing/2014/main" id="{6CF0D645-8639-4B32-80FA-0E3C98AEE3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3100" y="1565276"/>
            <a:ext cx="3956050" cy="639763"/>
          </a:xfrm>
        </p:spPr>
        <p:txBody>
          <a:bodyPr>
            <a:normAutofit/>
          </a:bodyPr>
          <a:lstStyle/>
          <a:p>
            <a:r>
              <a:rPr lang="sv-SE" altLang="sv-SE" sz="2800" dirty="0">
                <a:latin typeface="Arial" panose="020B0604020202020204" pitchFamily="34" charset="0"/>
                <a:cs typeface="Arial" panose="020B0604020202020204" pitchFamily="34" charset="0"/>
              </a:rPr>
              <a:t>Primära effektmått</a:t>
            </a:r>
          </a:p>
        </p:txBody>
      </p:sp>
      <p:sp>
        <p:nvSpPr>
          <p:cNvPr id="12290" name="Platshållare för innehåll 2">
            <a:extLst>
              <a:ext uri="{FF2B5EF4-FFF2-40B4-BE49-F238E27FC236}">
                <a16:creationId xmlns:a16="http://schemas.microsoft.com/office/drawing/2014/main" id="{C939D0B5-FED3-4F49-9CE6-11A07FE9095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1790701" y="2757489"/>
            <a:ext cx="3959225" cy="3951287"/>
          </a:xfrm>
        </p:spPr>
        <p:txBody>
          <a:bodyPr>
            <a:normAutofit fontScale="92500" lnSpcReduction="10000"/>
          </a:bodyPr>
          <a:lstStyle/>
          <a:p>
            <a:r>
              <a:rPr lang="sv-SE" altLang="sv-SE" sz="3000" dirty="0" err="1">
                <a:latin typeface="Arial" panose="020B0604020202020204" pitchFamily="34" charset="0"/>
                <a:cs typeface="Arial" panose="020B0604020202020204" pitchFamily="34" charset="0"/>
              </a:rPr>
              <a:t>Ischemisk</a:t>
            </a:r>
            <a:r>
              <a:rPr lang="sv-SE" altLang="sv-SE" sz="3000" dirty="0">
                <a:latin typeface="Arial" panose="020B0604020202020204" pitchFamily="34" charset="0"/>
                <a:cs typeface="Arial" panose="020B0604020202020204" pitchFamily="34" charset="0"/>
              </a:rPr>
              <a:t> stroke</a:t>
            </a:r>
          </a:p>
          <a:p>
            <a:r>
              <a:rPr lang="sv-SE" altLang="sv-SE" sz="3000" dirty="0">
                <a:latin typeface="Arial" panose="020B0604020202020204" pitchFamily="34" charset="0"/>
                <a:cs typeface="Arial" panose="020B0604020202020204" pitchFamily="34" charset="0"/>
              </a:rPr>
              <a:t>Komposit av </a:t>
            </a:r>
            <a:r>
              <a:rPr lang="sv-SE" altLang="sv-SE" sz="3000" dirty="0" err="1">
                <a:latin typeface="Arial" panose="020B0604020202020204" pitchFamily="34" charset="0"/>
                <a:cs typeface="Arial" panose="020B0604020202020204" pitchFamily="34" charset="0"/>
              </a:rPr>
              <a:t>intrakraniell</a:t>
            </a:r>
            <a:r>
              <a:rPr lang="sv-SE" altLang="sv-SE" sz="3000" dirty="0">
                <a:latin typeface="Arial" panose="020B0604020202020204" pitchFamily="34" charset="0"/>
                <a:cs typeface="Arial" panose="020B0604020202020204" pitchFamily="34" charset="0"/>
              </a:rPr>
              <a:t> blödning och fatal blödning</a:t>
            </a:r>
          </a:p>
          <a:p>
            <a:endParaRPr lang="sv-SE" alt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Platshållare för text 3">
            <a:extLst>
              <a:ext uri="{FF2B5EF4-FFF2-40B4-BE49-F238E27FC236}">
                <a16:creationId xmlns:a16="http://schemas.microsoft.com/office/drawing/2014/main" id="{CC28F2B5-0BF8-44BF-8245-E61BDC7207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xfrm>
            <a:off x="6284914" y="1565276"/>
            <a:ext cx="3959225" cy="639763"/>
          </a:xfrm>
        </p:spPr>
        <p:txBody>
          <a:bodyPr>
            <a:normAutofit/>
          </a:bodyPr>
          <a:lstStyle/>
          <a:p>
            <a:r>
              <a:rPr lang="sv-SE" altLang="sv-SE" sz="2800" dirty="0">
                <a:latin typeface="Arial" panose="020B0604020202020204" pitchFamily="34" charset="0"/>
                <a:cs typeface="Arial" panose="020B0604020202020204" pitchFamily="34" charset="0"/>
              </a:rPr>
              <a:t>Sekundära utfallsmått</a:t>
            </a:r>
          </a:p>
        </p:txBody>
      </p:sp>
      <p:sp>
        <p:nvSpPr>
          <p:cNvPr id="12292" name="Platshållare för innehåll 4">
            <a:extLst>
              <a:ext uri="{FF2B5EF4-FFF2-40B4-BE49-F238E27FC236}">
                <a16:creationId xmlns:a16="http://schemas.microsoft.com/office/drawing/2014/main" id="{5C0D2880-95A7-4840-B961-9CE9521442A8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>
          <a:xfrm>
            <a:off x="6284913" y="2757488"/>
            <a:ext cx="3959225" cy="3951287"/>
          </a:xfrm>
        </p:spPr>
        <p:txBody>
          <a:bodyPr>
            <a:normAutofit fontScale="92500" lnSpcReduction="10000"/>
          </a:bodyPr>
          <a:lstStyle/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”Major bleeding” </a:t>
            </a:r>
            <a:r>
              <a:rPr lang="sv-SE" altLang="sv-SE" dirty="0" err="1">
                <a:latin typeface="Arial" panose="020B0604020202020204" pitchFamily="34" charset="0"/>
                <a:cs typeface="Arial" panose="020B0604020202020204" pitchFamily="34" charset="0"/>
              </a:rPr>
              <a:t>enl</a:t>
            </a:r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 ISTH-kriterier</a:t>
            </a:r>
          </a:p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All mortalitet</a:t>
            </a:r>
          </a:p>
          <a:p>
            <a:pPr marL="0" indent="0">
              <a:buNone/>
            </a:pPr>
            <a:endParaRPr lang="sv-SE" alt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altLang="sv-SE" b="1" dirty="0">
                <a:latin typeface="Arial" panose="020B0604020202020204" pitchFamily="34" charset="0"/>
                <a:cs typeface="Arial" panose="020B0604020202020204" pitchFamily="34" charset="0"/>
              </a:rPr>
              <a:t>Explorativa utfall </a:t>
            </a:r>
          </a:p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Övrig </a:t>
            </a:r>
            <a:r>
              <a:rPr lang="sv-SE" altLang="sv-SE" dirty="0" err="1">
                <a:latin typeface="Arial" panose="020B0604020202020204" pitchFamily="34" charset="0"/>
                <a:cs typeface="Arial" panose="020B0604020202020204" pitchFamily="34" charset="0"/>
              </a:rPr>
              <a:t>trombembolism</a:t>
            </a:r>
            <a:endParaRPr lang="sv-SE" alt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TIA, accesstrombos</a:t>
            </a:r>
          </a:p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MACE</a:t>
            </a:r>
          </a:p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All hospitalisering</a:t>
            </a:r>
          </a:p>
        </p:txBody>
      </p:sp>
      <p:sp>
        <p:nvSpPr>
          <p:cNvPr id="12293" name="Rubrik 5">
            <a:extLst>
              <a:ext uri="{FF2B5EF4-FFF2-40B4-BE49-F238E27FC236}">
                <a16:creationId xmlns:a16="http://schemas.microsoft.com/office/drawing/2014/main" id="{7049F9F8-C69D-48B8-847B-E3458A07A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>
                <a:latin typeface="Arial" panose="020B0604020202020204" pitchFamily="34" charset="0"/>
                <a:cs typeface="Arial" panose="020B0604020202020204" pitchFamily="34" charset="0"/>
              </a:rPr>
              <a:t>Vad vill vi undersöka?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tshållare för innehåll 5">
            <a:extLst>
              <a:ext uri="{FF2B5EF4-FFF2-40B4-BE49-F238E27FC236}">
                <a16:creationId xmlns:a16="http://schemas.microsoft.com/office/drawing/2014/main" id="{18C29BBA-4156-4FE3-AF2E-202ADBED874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610350" y="1577319"/>
            <a:ext cx="5181600" cy="4351338"/>
          </a:xfrm>
        </p:spPr>
        <p:txBody>
          <a:bodyPr>
            <a:normAutofit fontScale="77500" lnSpcReduction="20000"/>
          </a:bodyPr>
          <a:lstStyle/>
          <a:p>
            <a:r>
              <a:rPr lang="sv-SE" altLang="sv-SE" sz="2300" dirty="0" err="1">
                <a:latin typeface="Arial" panose="020B0604020202020204" pitchFamily="34" charset="0"/>
                <a:cs typeface="Arial" panose="020B0604020202020204" pitchFamily="34" charset="0"/>
              </a:rPr>
              <a:t>Leversjd</a:t>
            </a:r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 med koagulationsrubbning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Planerad njurtransplantation med levande givare &lt; 3 mån</a:t>
            </a:r>
          </a:p>
          <a:p>
            <a:r>
              <a:rPr lang="sv-SE" altLang="sv-SE" sz="2300" dirty="0" err="1">
                <a:latin typeface="Arial" panose="020B0604020202020204" pitchFamily="34" charset="0"/>
                <a:cs typeface="Arial" panose="020B0604020202020204" pitchFamily="34" charset="0"/>
              </a:rPr>
              <a:t>Thyreotoxikos</a:t>
            </a:r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 eller annan tillfällig orsak till FF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Mekanisk klaffprotes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Infektiös </a:t>
            </a:r>
            <a:r>
              <a:rPr lang="sv-SE" altLang="sv-SE" sz="2300" dirty="0" err="1">
                <a:latin typeface="Arial" panose="020B0604020202020204" pitchFamily="34" charset="0"/>
                <a:cs typeface="Arial" panose="020B0604020202020204" pitchFamily="34" charset="0"/>
              </a:rPr>
              <a:t>endokardit</a:t>
            </a:r>
            <a:endParaRPr lang="sv-SE" altLang="sv-SE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Flimmerablation eller annan intervention planerad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Aktiv/allvarlig blödning &lt; 3 mån före screening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Absolut indikation för </a:t>
            </a:r>
            <a:r>
              <a:rPr lang="sv-SE" altLang="sv-SE" sz="2300" i="1" dirty="0">
                <a:latin typeface="Arial" panose="020B0604020202020204" pitchFamily="34" charset="0"/>
                <a:cs typeface="Arial" panose="020B0604020202020204" pitchFamily="34" charset="0"/>
              </a:rPr>
              <a:t>dubbel</a:t>
            </a:r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 trombocythämning (</a:t>
            </a:r>
            <a:r>
              <a:rPr lang="sv-SE" altLang="sv-SE" sz="2300" dirty="0" err="1">
                <a:latin typeface="Arial" panose="020B0604020202020204" pitchFamily="34" charset="0"/>
                <a:cs typeface="Arial" panose="020B0604020202020204" pitchFamily="34" charset="0"/>
              </a:rPr>
              <a:t>Trombyl</a:t>
            </a:r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sv-SE" altLang="sv-SE" sz="2300" dirty="0" err="1">
                <a:latin typeface="Arial" panose="020B0604020202020204" pitchFamily="34" charset="0"/>
                <a:cs typeface="Arial" panose="020B0604020202020204" pitchFamily="34" charset="0"/>
              </a:rPr>
              <a:t>Clopidogrel</a:t>
            </a:r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 75 mg tillåtet)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Graviditet/amning</a:t>
            </a:r>
          </a:p>
          <a:p>
            <a:r>
              <a:rPr lang="sv-SE" altLang="sv-SE" sz="2300" dirty="0">
                <a:latin typeface="Arial" panose="020B0604020202020204" pitchFamily="34" charset="0"/>
                <a:cs typeface="Arial" panose="020B0604020202020204" pitchFamily="34" charset="0"/>
              </a:rPr>
              <a:t>Intolerans mot </a:t>
            </a:r>
            <a:r>
              <a:rPr lang="sv-SE" altLang="sv-SE" sz="2300" dirty="0" err="1">
                <a:latin typeface="Arial" panose="020B0604020202020204" pitchFamily="34" charset="0"/>
                <a:cs typeface="Arial" panose="020B0604020202020204" pitchFamily="34" charset="0"/>
              </a:rPr>
              <a:t>Apixaban</a:t>
            </a:r>
            <a:endParaRPr lang="sv-SE" altLang="sv-SE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alt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83A6CBFE-4A4D-4395-B8AB-D8FD843B6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2974" y="1577319"/>
            <a:ext cx="5248275" cy="4708526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Informerat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samtycke</a:t>
            </a:r>
            <a:endParaRPr lang="sv-S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 </a:t>
            </a: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år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eller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äldre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v-S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Pågående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dialysbehandling</a:t>
            </a:r>
            <a:endParaRPr lang="en-US" sz="23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ELLER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estimated glomerular filtration rate &lt;15 ml/min/1.73m</a:t>
            </a:r>
            <a:r>
              <a:rPr lang="en-US" sz="2300" baseline="30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minst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två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gånger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under de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senaste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12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månaderna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pga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CKD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estimerat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med 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någon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eGFR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metod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som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används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I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kliniken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[MDRD, CKD-EDI, Lund-Malmö], cystatin C [CAPA] equation) </a:t>
            </a:r>
            <a:r>
              <a:rPr lang="en-US" sz="2300" dirty="0" err="1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eller</a:t>
            </a:r>
            <a:r>
              <a:rPr lang="en-US" sz="23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uppmätt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GFR (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iohexol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Cr-EDTA). </a:t>
            </a:r>
            <a:endParaRPr lang="sv-S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Förmaksflimmer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(paroxysmal,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persisterande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eller</a:t>
            </a:r>
            <a:r>
              <a:rPr lang="en-US" sz="23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permanent)</a:t>
            </a:r>
            <a:endParaRPr lang="sv-S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CHA</a:t>
            </a:r>
            <a:r>
              <a:rPr lang="en-US" sz="2300" baseline="-25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DS</a:t>
            </a:r>
            <a:r>
              <a:rPr lang="en-US" sz="2300" baseline="-25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-VASc ≥2 för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män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och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≥3 för </a:t>
            </a:r>
            <a:r>
              <a:rPr lang="en-US" sz="23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kvinnor</a:t>
            </a:r>
            <a:r>
              <a:rPr lang="en-US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endParaRPr lang="sv-S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3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Under njurmedicinsk uppföljning</a:t>
            </a:r>
            <a:endParaRPr lang="sv-S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574B1D6-C93E-4B72-B38B-50E234809744}"/>
              </a:ext>
            </a:extLst>
          </p:cNvPr>
          <p:cNvSpPr txBox="1"/>
          <p:nvPr/>
        </p:nvSpPr>
        <p:spPr>
          <a:xfrm>
            <a:off x="942974" y="667733"/>
            <a:ext cx="4048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err="1"/>
              <a:t>Inklusionskriterier</a:t>
            </a:r>
            <a:endParaRPr lang="sv-SE" sz="2800" b="1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798E157-1A61-4AEF-8966-8C1E28260F08}"/>
              </a:ext>
            </a:extLst>
          </p:cNvPr>
          <p:cNvSpPr txBox="1"/>
          <p:nvPr/>
        </p:nvSpPr>
        <p:spPr>
          <a:xfrm>
            <a:off x="6753225" y="667733"/>
            <a:ext cx="4048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err="1"/>
              <a:t>Exklusionskriterier</a:t>
            </a:r>
            <a:endParaRPr lang="sv-SE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CF2BFDCD-8564-484F-B08F-0F9DA5A4F9BE}"/>
              </a:ext>
            </a:extLst>
          </p:cNvPr>
          <p:cNvSpPr/>
          <p:nvPr/>
        </p:nvSpPr>
        <p:spPr>
          <a:xfrm>
            <a:off x="4000500" y="523876"/>
            <a:ext cx="3390900" cy="1724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6499A199-6016-489A-9E21-5FEDF13324D2}"/>
              </a:ext>
            </a:extLst>
          </p:cNvPr>
          <p:cNvSpPr/>
          <p:nvPr/>
        </p:nvSpPr>
        <p:spPr>
          <a:xfrm>
            <a:off x="4000500" y="2566987"/>
            <a:ext cx="3390900" cy="1724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AC940521-7747-4C53-AAC7-20FB8D9B6EB9}"/>
              </a:ext>
            </a:extLst>
          </p:cNvPr>
          <p:cNvSpPr/>
          <p:nvPr/>
        </p:nvSpPr>
        <p:spPr>
          <a:xfrm>
            <a:off x="2000251" y="4914900"/>
            <a:ext cx="3390900" cy="1724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7008C6A9-80F3-43D6-B444-CC8566873B3D}"/>
              </a:ext>
            </a:extLst>
          </p:cNvPr>
          <p:cNvSpPr/>
          <p:nvPr/>
        </p:nvSpPr>
        <p:spPr>
          <a:xfrm>
            <a:off x="6800849" y="4914900"/>
            <a:ext cx="3390900" cy="1724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EC3551F2-803C-4853-A892-737900556F5C}"/>
              </a:ext>
            </a:extLst>
          </p:cNvPr>
          <p:cNvCxnSpPr>
            <a:stCxn id="2" idx="2"/>
            <a:endCxn id="3" idx="0"/>
          </p:cNvCxnSpPr>
          <p:nvPr/>
        </p:nvCxnSpPr>
        <p:spPr>
          <a:xfrm>
            <a:off x="5695950" y="2247901"/>
            <a:ext cx="0" cy="319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8DCE6C83-0270-4BC6-ABF4-E392403FC3C7}"/>
              </a:ext>
            </a:extLst>
          </p:cNvPr>
          <p:cNvCxnSpPr>
            <a:stCxn id="3" idx="2"/>
          </p:cNvCxnSpPr>
          <p:nvPr/>
        </p:nvCxnSpPr>
        <p:spPr>
          <a:xfrm flipH="1">
            <a:off x="5686425" y="4291012"/>
            <a:ext cx="9525" cy="409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9CBE427C-9862-425C-B973-C779AE1AD060}"/>
              </a:ext>
            </a:extLst>
          </p:cNvPr>
          <p:cNvCxnSpPr>
            <a:cxnSpLocks/>
          </p:cNvCxnSpPr>
          <p:nvPr/>
        </p:nvCxnSpPr>
        <p:spPr>
          <a:xfrm flipH="1">
            <a:off x="3695701" y="4648200"/>
            <a:ext cx="46386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377EDA7D-C5DA-4EBC-9F2F-8CA8D6AAD4D2}"/>
              </a:ext>
            </a:extLst>
          </p:cNvPr>
          <p:cNvCxnSpPr/>
          <p:nvPr/>
        </p:nvCxnSpPr>
        <p:spPr>
          <a:xfrm>
            <a:off x="3695701" y="4648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614D87D5-D497-4F30-8BBA-1BED0BD2A97F}"/>
              </a:ext>
            </a:extLst>
          </p:cNvPr>
          <p:cNvCxnSpPr/>
          <p:nvPr/>
        </p:nvCxnSpPr>
        <p:spPr>
          <a:xfrm>
            <a:off x="8324851" y="4648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ruta 18">
            <a:extLst>
              <a:ext uri="{FF2B5EF4-FFF2-40B4-BE49-F238E27FC236}">
                <a16:creationId xmlns:a16="http://schemas.microsoft.com/office/drawing/2014/main" id="{120AE434-4A01-4C2C-9643-9C82E45DA0C1}"/>
              </a:ext>
            </a:extLst>
          </p:cNvPr>
          <p:cNvSpPr txBox="1"/>
          <p:nvPr/>
        </p:nvSpPr>
        <p:spPr>
          <a:xfrm>
            <a:off x="4167187" y="607875"/>
            <a:ext cx="3390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Förmaksflimmer</a:t>
            </a:r>
          </a:p>
          <a:p>
            <a:r>
              <a:rPr lang="sv-SE" dirty="0" err="1">
                <a:solidFill>
                  <a:schemeClr val="bg1"/>
                </a:solidFill>
              </a:rPr>
              <a:t>eGFR</a:t>
            </a:r>
            <a:r>
              <a:rPr lang="sv-SE" dirty="0">
                <a:solidFill>
                  <a:schemeClr val="bg1"/>
                </a:solidFill>
              </a:rPr>
              <a:t> &lt;15 ml/min/1.73m</a:t>
            </a:r>
          </a:p>
          <a:p>
            <a:r>
              <a:rPr lang="sv-SE" dirty="0">
                <a:solidFill>
                  <a:schemeClr val="bg1"/>
                </a:solidFill>
              </a:rPr>
              <a:t>Dialys (HD/PD)</a:t>
            </a:r>
          </a:p>
          <a:p>
            <a:r>
              <a:rPr lang="sv-SE" dirty="0">
                <a:solidFill>
                  <a:schemeClr val="bg1"/>
                </a:solidFill>
              </a:rPr>
              <a:t>Ålder ≥18 år</a:t>
            </a:r>
          </a:p>
          <a:p>
            <a:r>
              <a:rPr lang="sv-SE" dirty="0">
                <a:solidFill>
                  <a:schemeClr val="bg1"/>
                </a:solidFill>
              </a:rPr>
              <a:t>CHADS-VASc≥2 män, ≥3 kvinnor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C5D54D34-02F9-4A55-98A2-7D7EF8EF191B}"/>
              </a:ext>
            </a:extLst>
          </p:cNvPr>
          <p:cNvSpPr txBox="1"/>
          <p:nvPr/>
        </p:nvSpPr>
        <p:spPr>
          <a:xfrm>
            <a:off x="4267200" y="2828835"/>
            <a:ext cx="2628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Randomisering via SNR</a:t>
            </a:r>
          </a:p>
          <a:p>
            <a:r>
              <a:rPr lang="sv-SE" dirty="0">
                <a:solidFill>
                  <a:schemeClr val="bg1"/>
                </a:solidFill>
              </a:rPr>
              <a:t>1:1</a:t>
            </a:r>
          </a:p>
          <a:p>
            <a:r>
              <a:rPr lang="sv-SE" dirty="0">
                <a:solidFill>
                  <a:schemeClr val="bg1"/>
                </a:solidFill>
              </a:rPr>
              <a:t>Stratifiering predialys/dialys/land/kön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F4E78BD9-418B-4A85-9650-F3754D8D2295}"/>
              </a:ext>
            </a:extLst>
          </p:cNvPr>
          <p:cNvSpPr txBox="1"/>
          <p:nvPr/>
        </p:nvSpPr>
        <p:spPr>
          <a:xfrm>
            <a:off x="2286000" y="5257800"/>
            <a:ext cx="2800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FF0000"/>
                </a:solidFill>
              </a:rPr>
              <a:t>INTERVENTION</a:t>
            </a:r>
          </a:p>
          <a:p>
            <a:r>
              <a:rPr lang="sv-SE" dirty="0" err="1">
                <a:solidFill>
                  <a:schemeClr val="bg1"/>
                </a:solidFill>
              </a:rPr>
              <a:t>Apixaban</a:t>
            </a:r>
            <a:r>
              <a:rPr lang="sv-SE" dirty="0">
                <a:solidFill>
                  <a:schemeClr val="bg1"/>
                </a:solidFill>
              </a:rPr>
              <a:t> 2,5 mg 1x2 </a:t>
            </a:r>
          </a:p>
          <a:p>
            <a:r>
              <a:rPr lang="sv-SE" dirty="0">
                <a:solidFill>
                  <a:schemeClr val="bg1"/>
                </a:solidFill>
              </a:rPr>
              <a:t>36 månader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5FEA66DD-44D9-4747-994B-FAEB13226AEC}"/>
              </a:ext>
            </a:extLst>
          </p:cNvPr>
          <p:cNvSpPr txBox="1"/>
          <p:nvPr/>
        </p:nvSpPr>
        <p:spPr>
          <a:xfrm>
            <a:off x="7181849" y="5257800"/>
            <a:ext cx="2628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FF0000"/>
                </a:solidFill>
              </a:rPr>
              <a:t>KONTROLLGRUPP</a:t>
            </a:r>
          </a:p>
          <a:p>
            <a:r>
              <a:rPr lang="sv-SE" dirty="0">
                <a:solidFill>
                  <a:schemeClr val="bg1"/>
                </a:solidFill>
              </a:rPr>
              <a:t>Ingen antikoagulation</a:t>
            </a:r>
          </a:p>
          <a:p>
            <a:r>
              <a:rPr lang="sv-SE" dirty="0">
                <a:solidFill>
                  <a:schemeClr val="bg1"/>
                </a:solidFill>
              </a:rPr>
              <a:t>36 månader</a:t>
            </a:r>
          </a:p>
        </p:txBody>
      </p:sp>
    </p:spTree>
    <p:extLst>
      <p:ext uri="{BB962C8B-B14F-4D97-AF65-F5344CB8AC3E}">
        <p14:creationId xmlns:p14="http://schemas.microsoft.com/office/powerpoint/2010/main" val="2526285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ubrik 6">
            <a:extLst>
              <a:ext uri="{FF2B5EF4-FFF2-40B4-BE49-F238E27FC236}">
                <a16:creationId xmlns:a16="http://schemas.microsoft.com/office/drawing/2014/main" id="{DDB91E0B-6E94-443B-BCD8-3AA8A6EF46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sv-SE" sz="3600" dirty="0">
                <a:latin typeface="Arial" panose="020B0604020202020204" pitchFamily="34" charset="0"/>
                <a:cs typeface="Arial" panose="020B0604020202020204" pitchFamily="34" charset="0"/>
              </a:rPr>
              <a:t>Studieprotokoll</a:t>
            </a:r>
          </a:p>
        </p:txBody>
      </p:sp>
      <p:sp>
        <p:nvSpPr>
          <p:cNvPr id="16386" name="Platshållare för innehåll 7">
            <a:extLst>
              <a:ext uri="{FF2B5EF4-FFF2-40B4-BE49-F238E27FC236}">
                <a16:creationId xmlns:a16="http://schemas.microsoft.com/office/drawing/2014/main" id="{A115B3F9-2A37-4359-9D12-A83437353A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549400"/>
            <a:ext cx="10515600" cy="4351338"/>
          </a:xfrm>
        </p:spPr>
        <p:txBody>
          <a:bodyPr>
            <a:normAutofit fontScale="92500" lnSpcReduction="20000"/>
          </a:bodyPr>
          <a:lstStyle/>
          <a:p>
            <a:endParaRPr lang="sv-SE" altLang="sv-SE" sz="20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Randomisering</a:t>
            </a:r>
          </a:p>
          <a:p>
            <a:pPr lvl="1"/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Demografi,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komorbiditet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(data hämtas eller nyregistreras i SNR, läkemedel, dialysmodalitet</a:t>
            </a:r>
          </a:p>
          <a:p>
            <a:pPr lvl="1"/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Blodprover: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eGFR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, blodstatus, CRP,  albumin, urea, ASAT, ALAT, PK-INR, APTT, kalium</a:t>
            </a:r>
          </a:p>
          <a:p>
            <a:r>
              <a:rPr lang="sv-SE" altLang="sv-SE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Efter randomisering:</a:t>
            </a:r>
          </a:p>
          <a:p>
            <a:pPr lvl="1"/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7-dagars för utsättning av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Waran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och ev. trombocythämmande läkemedel (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Trombyl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Clopidogrel</a:t>
            </a: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 75 mg ok men ej rekommenderat i behandlingsgruppen) innan start av studiebehandling</a:t>
            </a:r>
          </a:p>
          <a:p>
            <a:pPr marL="457200" lvl="1" indent="0">
              <a:buNone/>
            </a:pPr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Uppföljande kontakter (via besök eller telefon)</a:t>
            </a:r>
          </a:p>
          <a:p>
            <a:pPr lvl="1"/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3, 6, 12, 18, 24, 30 och 36 månader:</a:t>
            </a:r>
          </a:p>
          <a:p>
            <a:pPr lvl="1"/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Registrering av primära och sekundära effektmått </a:t>
            </a:r>
          </a:p>
          <a:p>
            <a:pPr lvl="1"/>
            <a:endParaRPr lang="sv-SE" altLang="sv-SE" sz="20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altLang="sv-SE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Event </a:t>
            </a:r>
            <a:r>
              <a:rPr lang="sv-SE" altLang="sv-SE" sz="20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adjudicering</a:t>
            </a:r>
            <a:endParaRPr lang="sv-SE" altLang="sv-SE" sz="20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Primära utfall rapporteras in via </a:t>
            </a:r>
            <a:r>
              <a:rPr lang="sv-SE" altLang="sv-SE" sz="2000" dirty="0" err="1">
                <a:latin typeface="Arial" panose="020B0604020202020204" pitchFamily="34" charset="0"/>
                <a:cs typeface="Arial" panose="020B0604020202020204" pitchFamily="34" charset="0"/>
              </a:rPr>
              <a:t>eCRF</a:t>
            </a:r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v-SE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altLang="sv-SE" sz="20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v-SE" altLang="sv-SE" sz="16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ubrik 6">
            <a:extLst>
              <a:ext uri="{FF2B5EF4-FFF2-40B4-BE49-F238E27FC236}">
                <a16:creationId xmlns:a16="http://schemas.microsoft.com/office/drawing/2014/main" id="{804E8A75-0926-498D-A4E8-04431D9D1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>
                <a:latin typeface="Arial" panose="020B0604020202020204" pitchFamily="34" charset="0"/>
                <a:cs typeface="Arial" panose="020B0604020202020204" pitchFamily="34" charset="0"/>
              </a:rPr>
              <a:t>Analys</a:t>
            </a:r>
          </a:p>
        </p:txBody>
      </p:sp>
      <p:sp>
        <p:nvSpPr>
          <p:cNvPr id="15362" name="Platshållare för innehåll 7">
            <a:extLst>
              <a:ext uri="{FF2B5EF4-FFF2-40B4-BE49-F238E27FC236}">
                <a16:creationId xmlns:a16="http://schemas.microsoft.com/office/drawing/2014/main" id="{7574B02A-26F5-4FBF-8535-514A211E7E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UCR (Uppsala Clinical Research Center)</a:t>
            </a:r>
          </a:p>
          <a:p>
            <a:endParaRPr lang="sv-SE" alt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Cox proportional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hazard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regressionsanalys</a:t>
            </a:r>
          </a:p>
          <a:p>
            <a:endParaRPr lang="sv-SE" alt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Sample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: 1000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pat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randomiseras under 2 år</a:t>
            </a:r>
          </a:p>
          <a:p>
            <a:endParaRPr lang="sv-SE" alt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Studietid 3 år = 3 x 1500 = 4500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patientår</a:t>
            </a:r>
            <a:endParaRPr lang="sv-SE" alt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alt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Händelseincidens 6/100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pat.år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= 4500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pat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genererar 270 händelser =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&gt; 80 % för att kunna visa om </a:t>
            </a:r>
            <a:r>
              <a:rPr lang="sv-SE" alt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Apixaban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gör nytta och är säkert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ubrik 6">
            <a:extLst>
              <a:ext uri="{FF2B5EF4-FFF2-40B4-BE49-F238E27FC236}">
                <a16:creationId xmlns:a16="http://schemas.microsoft.com/office/drawing/2014/main" id="{D161F175-67EF-4F66-93EC-36A3C1161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27350" y="147639"/>
            <a:ext cx="6019800" cy="1419225"/>
          </a:xfrm>
        </p:spPr>
        <p:txBody>
          <a:bodyPr/>
          <a:lstStyle/>
          <a:p>
            <a:pPr algn="ctr"/>
            <a:r>
              <a:rPr lang="sv-SE" altLang="sv-SE">
                <a:latin typeface="Arial" panose="020B0604020202020204" pitchFamily="34" charset="0"/>
                <a:cs typeface="Arial" panose="020B0604020202020204" pitchFamily="34" charset="0"/>
              </a:rPr>
              <a:t>Tidsplan</a:t>
            </a:r>
            <a:br>
              <a:rPr lang="sv-SE" altLang="sv-SE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altLang="sv-S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0" name="Platshållare för innehåll 7">
            <a:extLst>
              <a:ext uri="{FF2B5EF4-FFF2-40B4-BE49-F238E27FC236}">
                <a16:creationId xmlns:a16="http://schemas.microsoft.com/office/drawing/2014/main" id="{169339AD-4230-4D19-B034-85CD9B58CE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sz="2400" u="sng">
                <a:latin typeface="Arial" panose="020B0604020202020204" pitchFamily="34" charset="0"/>
                <a:cs typeface="Arial" panose="020B0604020202020204" pitchFamily="34" charset="0"/>
              </a:rPr>
              <a:t>Studieplanering Q1-3 2022</a:t>
            </a:r>
          </a:p>
          <a:p>
            <a:pPr lvl="1"/>
            <a:r>
              <a:rPr lang="sv-SE" altLang="sv-SE" sz="2000">
                <a:latin typeface="Arial" panose="020B0604020202020204" pitchFamily="34" charset="0"/>
                <a:cs typeface="Arial" panose="020B0604020202020204" pitchFamily="34" charset="0"/>
              </a:rPr>
              <a:t>Studiesite information/utbildning</a:t>
            </a:r>
          </a:p>
          <a:p>
            <a:pPr lvl="1"/>
            <a:endParaRPr lang="sv-SE" altLang="sv-SE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u="sng">
                <a:latin typeface="Arial" panose="020B0604020202020204" pitchFamily="34" charset="0"/>
                <a:cs typeface="Arial" panose="020B0604020202020204" pitchFamily="34" charset="0"/>
              </a:rPr>
              <a:t>Första patient: Q4 -22—Q1 -23</a:t>
            </a:r>
          </a:p>
          <a:p>
            <a:endParaRPr lang="sv-SE" altLang="sv-SE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u="sng">
                <a:latin typeface="Arial" panose="020B0604020202020204" pitchFamily="34" charset="0"/>
                <a:cs typeface="Arial" panose="020B0604020202020204" pitchFamily="34" charset="0"/>
              </a:rPr>
              <a:t>Patientinklusion och uppföljning</a:t>
            </a:r>
            <a:r>
              <a:rPr lang="sv-SE" altLang="sv-SE" sz="2400">
                <a:latin typeface="Arial" panose="020B0604020202020204" pitchFamily="34" charset="0"/>
                <a:cs typeface="Arial" panose="020B0604020202020204" pitchFamily="34" charset="0"/>
              </a:rPr>
              <a:t>: Q1-4 2023 – Q2 2025</a:t>
            </a:r>
          </a:p>
          <a:p>
            <a:endParaRPr lang="sv-SE" altLang="sv-SE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u="sng">
                <a:latin typeface="Arial" panose="020B0604020202020204" pitchFamily="34" charset="0"/>
                <a:cs typeface="Arial" panose="020B0604020202020204" pitchFamily="34" charset="0"/>
              </a:rPr>
              <a:t>Interimsanalys: </a:t>
            </a:r>
            <a:r>
              <a:rPr lang="sv-SE" altLang="sv-SE" sz="2400">
                <a:latin typeface="Arial" panose="020B0604020202020204" pitchFamily="34" charset="0"/>
                <a:cs typeface="Arial" panose="020B0604020202020204" pitchFamily="34" charset="0"/>
              </a:rPr>
              <a:t>Q2 2023</a:t>
            </a:r>
          </a:p>
          <a:p>
            <a:endParaRPr lang="sv-SE" altLang="sv-SE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altLang="sv-SE" sz="2400" u="sng">
                <a:latin typeface="Arial" panose="020B0604020202020204" pitchFamily="34" charset="0"/>
                <a:cs typeface="Arial" panose="020B0604020202020204" pitchFamily="34" charset="0"/>
              </a:rPr>
              <a:t>Manuscript submission: </a:t>
            </a:r>
            <a:r>
              <a:rPr lang="sv-SE" altLang="sv-SE" sz="2400">
                <a:latin typeface="Arial" panose="020B0604020202020204" pitchFamily="34" charset="0"/>
                <a:cs typeface="Arial" panose="020B0604020202020204" pitchFamily="34" charset="0"/>
              </a:rPr>
              <a:t>Q1 2026</a:t>
            </a:r>
            <a:endParaRPr lang="sv-SE" altLang="sv-S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657</Words>
  <Application>Microsoft Office PowerPoint</Application>
  <PresentationFormat>Bredbild</PresentationFormat>
  <Paragraphs>96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Office-tema</vt:lpstr>
      <vt:lpstr>Strokeprofylax med Apixaban hos CKD 5-patienter med förmaksflimmer (SACK)   - en studie via Svensk Njurmedicinsk Förenings Forskningsnätverk (SNFFo) </vt:lpstr>
      <vt:lpstr>PowerPoint-presentation</vt:lpstr>
      <vt:lpstr>Varför jämföra Apixaban mot ingen antikoagulantiabehandling i SACK? </vt:lpstr>
      <vt:lpstr>Vad vill vi undersöka?</vt:lpstr>
      <vt:lpstr>PowerPoint-presentation</vt:lpstr>
      <vt:lpstr>PowerPoint-presentation</vt:lpstr>
      <vt:lpstr>Studieprotokoll</vt:lpstr>
      <vt:lpstr>Analys</vt:lpstr>
      <vt:lpstr>Tidsplan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Strokeprofylax med Apixaban hos CKD 5-patienter med förmaksflimmer (SACK)   - en studie via Svensk Njurmedicinsk Förenings Forskningsnätverk (SNFFo) </dc:title>
  <dc:creator>Marie Evans</dc:creator>
  <cp:lastModifiedBy>Marie Evans</cp:lastModifiedBy>
  <cp:revision>1</cp:revision>
  <dcterms:created xsi:type="dcterms:W3CDTF">2022-01-15T14:41:32Z</dcterms:created>
  <dcterms:modified xsi:type="dcterms:W3CDTF">2022-01-15T16:12:18Z</dcterms:modified>
</cp:coreProperties>
</file>